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2" r:id="rId4"/>
    <p:sldMasterId id="2147484337" r:id="rId5"/>
    <p:sldMasterId id="2147484363" r:id="rId6"/>
  </p:sldMasterIdLst>
  <p:notesMasterIdLst>
    <p:notesMasterId r:id="rId27"/>
  </p:notesMasterIdLst>
  <p:handoutMasterIdLst>
    <p:handoutMasterId r:id="rId28"/>
  </p:handoutMasterIdLst>
  <p:sldIdLst>
    <p:sldId id="1701" r:id="rId7"/>
    <p:sldId id="1746" r:id="rId8"/>
    <p:sldId id="1760" r:id="rId9"/>
    <p:sldId id="1747" r:id="rId10"/>
    <p:sldId id="1748" r:id="rId11"/>
    <p:sldId id="1759" r:id="rId12"/>
    <p:sldId id="1749" r:id="rId13"/>
    <p:sldId id="1751" r:id="rId14"/>
    <p:sldId id="1752" r:id="rId15"/>
    <p:sldId id="1753" r:id="rId16"/>
    <p:sldId id="1755" r:id="rId17"/>
    <p:sldId id="1756" r:id="rId18"/>
    <p:sldId id="1757" r:id="rId19"/>
    <p:sldId id="1758" r:id="rId20"/>
    <p:sldId id="1761" r:id="rId21"/>
    <p:sldId id="1765" r:id="rId22"/>
    <p:sldId id="1762" r:id="rId23"/>
    <p:sldId id="1763" r:id="rId24"/>
    <p:sldId id="1764" r:id="rId25"/>
    <p:sldId id="1766" r:id="rId26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  <p:cmAuthor id="4" name="Carol Hanna (GP)" initials="CH(" lastIdx="2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AF00"/>
    <a:srgbClr val="FF9393"/>
    <a:srgbClr val="E3008C"/>
    <a:srgbClr val="FFFFFF"/>
    <a:srgbClr val="B4009E"/>
    <a:srgbClr val="5C2D91"/>
    <a:srgbClr val="32145A"/>
    <a:srgbClr val="F2C811"/>
    <a:srgbClr val="A80000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8" autoAdjust="0"/>
    <p:restoredTop sz="87367" autoAdjust="0"/>
  </p:normalViewPr>
  <p:slideViewPr>
    <p:cSldViewPr>
      <p:cViewPr varScale="1">
        <p:scale>
          <a:sx n="52" d="100"/>
          <a:sy n="52" d="100"/>
        </p:scale>
        <p:origin x="1050" y="39"/>
      </p:cViewPr>
      <p:guideLst>
        <p:guide orient="horz" pos="2203"/>
        <p:guide pos="39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2" d="100"/>
          <a:sy n="72" d="100"/>
        </p:scale>
        <p:origin x="3560" y="21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60150-B81F-D448-BF5B-C428F11E63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690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217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187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6755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521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95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1032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11:08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12935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11:05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3531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11:00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40570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11:05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2465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11:19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6384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56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Machine Learning, Analytics, &amp; Data Science Conference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817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6/29/2017 10:37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744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618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6/29/2017 10:37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25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9" y="2473326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2657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57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704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35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63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342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883947"/>
            <a:ext cx="10235966" cy="5125263"/>
          </a:xfrm>
        </p:spPr>
        <p:txBody>
          <a:bodyPr anchor="ctr" anchorCtr="0"/>
          <a:lstStyle>
            <a:lvl1pPr algn="l">
              <a:defRPr sz="5507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24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 - Blue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883947"/>
            <a:ext cx="10235966" cy="5125263"/>
          </a:xfrm>
        </p:spPr>
        <p:txBody>
          <a:bodyPr anchor="ctr" anchorCtr="0"/>
          <a:lstStyle>
            <a:lvl1pPr algn="l">
              <a:defRPr sz="5507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938261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29540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40292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38654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9" y="307622"/>
            <a:ext cx="3656013" cy="578303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6"/>
            <a:ext cx="1831938" cy="634440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buildtour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78512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1769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78992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255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4792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2016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de and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5"/>
            <a:ext cx="7114249" cy="9175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7" y="1221158"/>
            <a:ext cx="7114250" cy="1654271"/>
          </a:xfrm>
        </p:spPr>
        <p:txBody>
          <a:bodyPr/>
          <a:lstStyle>
            <a:lvl1pPr marL="0" indent="0">
              <a:buNone/>
              <a:defRPr sz="285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 sz="183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 sz="16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7663525" y="0"/>
            <a:ext cx="4772949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8013688" y="295275"/>
            <a:ext cx="4111875" cy="2162796"/>
          </a:xfrm>
        </p:spPr>
        <p:txBody>
          <a:bodyPr/>
          <a:lstStyle>
            <a:lvl1pPr marL="0" indent="0">
              <a:buNone/>
              <a:defRPr sz="3264">
                <a:solidFill>
                  <a:schemeClr val="bg1"/>
                </a:solidFill>
                <a:latin typeface="+mn-lt"/>
              </a:defRPr>
            </a:lvl1pPr>
            <a:lvl2pPr marL="342834" indent="0">
              <a:buNone/>
              <a:defRPr sz="1836">
                <a:solidFill>
                  <a:schemeClr val="bg1"/>
                </a:solidFill>
                <a:latin typeface="+mn-lt"/>
              </a:defRPr>
            </a:lvl2pPr>
            <a:lvl3pPr marL="571390" indent="0">
              <a:buNone/>
              <a:defRPr sz="1632">
                <a:solidFill>
                  <a:schemeClr val="bg1"/>
                </a:solidFill>
                <a:latin typeface="+mn-lt"/>
              </a:defRPr>
            </a:lvl3pPr>
            <a:lvl4pPr marL="799946" indent="0">
              <a:buNone/>
              <a:defRPr sz="1428">
                <a:solidFill>
                  <a:schemeClr val="bg1"/>
                </a:solidFill>
                <a:latin typeface="+mn-lt"/>
              </a:defRPr>
            </a:lvl4pPr>
            <a:lvl5pPr marL="1028502" indent="0">
              <a:buNone/>
              <a:defRPr sz="1428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45182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5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607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77789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4639" y="1211262"/>
            <a:ext cx="11887200" cy="2096222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Footer Placeholder 6" hidden="1"/>
          <p:cNvSpPr txBox="1">
            <a:spLocks/>
          </p:cNvSpPr>
          <p:nvPr userDrawn="1"/>
        </p:nvSpPr>
        <p:spPr>
          <a:xfrm>
            <a:off x="9548684" y="6683657"/>
            <a:ext cx="2888962" cy="31086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16" dirty="0">
                <a:solidFill>
                  <a:srgbClr val="666666"/>
                </a:solidFill>
              </a:rPr>
              <a:t>MICROSOFT CONFIDENTIAL – For</a:t>
            </a:r>
            <a:r>
              <a:rPr lang="en-US" sz="816" baseline="0" dirty="0">
                <a:solidFill>
                  <a:srgbClr val="666666"/>
                </a:solidFill>
              </a:rPr>
              <a:t> Use Under NDA Only</a:t>
            </a:r>
            <a:endParaRPr lang="en-US" sz="816" dirty="0">
              <a:solidFill>
                <a:srgbClr val="666666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63" y="6355580"/>
            <a:ext cx="361094" cy="36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8694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9" y="307622"/>
            <a:ext cx="3656013" cy="578303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6"/>
            <a:ext cx="1930897" cy="634440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089127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08" t="16947" r="68" b="15692"/>
          <a:stretch/>
        </p:blipFill>
        <p:spPr>
          <a:xfrm>
            <a:off x="635" y="-635"/>
            <a:ext cx="12435840" cy="69951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57797" y="2145699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1" y="2145699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49" y="3974479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477" y="6164262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9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" y="-1"/>
            <a:ext cx="15436664" cy="868436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25663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25663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3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7" y="6164262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3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479425"/>
            <a:ext cx="2101978" cy="401541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457200" y="880967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2" y="6149340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8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82472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5610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43491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164481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8231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2896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03693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MUNK_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3822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457581" y="6243965"/>
            <a:ext cx="1280160" cy="27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99406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5248922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73178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989552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48325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6495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52171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876724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575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4063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489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563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5476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237" y="3145040"/>
            <a:ext cx="3278492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45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890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Blu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436475" cy="742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320" y="307608"/>
            <a:ext cx="5486718" cy="917575"/>
          </a:xfrm>
        </p:spPr>
        <p:txBody>
          <a:bodyPr/>
          <a:lstStyle>
            <a:lvl1pPr>
              <a:defRPr sz="5999">
                <a:gradFill>
                  <a:gsLst>
                    <a:gs pos="8850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 descr="C:\Users\petern\AppData\Local\Temp\vmware-petern\VMwareDnD\9912bbd5\PPE_Logo_RGB_bootcamp_600x13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4758" y="6287834"/>
            <a:ext cx="1877080" cy="40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27207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104">
          <p15:clr>
            <a:srgbClr val="C35EA4"/>
          </p15:clr>
        </p15:guide>
        <p15:guide id="2" pos="288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pos="7546">
          <p15:clr>
            <a:srgbClr val="C35EA4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09" indent="0" algn="ctr">
              <a:buNone/>
              <a:defRPr sz="2040"/>
            </a:lvl2pPr>
            <a:lvl3pPr marL="932418" indent="0" algn="ctr">
              <a:buNone/>
              <a:defRPr sz="1836"/>
            </a:lvl3pPr>
            <a:lvl4pPr marL="1398627" indent="0" algn="ctr">
              <a:buNone/>
              <a:defRPr sz="1632"/>
            </a:lvl4pPr>
            <a:lvl5pPr marL="1864835" indent="0" algn="ctr">
              <a:buNone/>
              <a:defRPr sz="1632"/>
            </a:lvl5pPr>
            <a:lvl6pPr marL="2331044" indent="0" algn="ctr">
              <a:buNone/>
              <a:defRPr sz="1632"/>
            </a:lvl6pPr>
            <a:lvl7pPr marL="2797253" indent="0" algn="ctr">
              <a:buNone/>
              <a:defRPr sz="1632"/>
            </a:lvl7pPr>
            <a:lvl8pPr marL="3263461" indent="0" algn="ctr">
              <a:buNone/>
              <a:defRPr sz="1632"/>
            </a:lvl8pPr>
            <a:lvl9pPr marL="3729669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r>
              <a:rPr lang="en-US" sz="1836" kern="0" dirty="0">
                <a:solidFill>
                  <a:sysClr val="windowText" lastClr="000000"/>
                </a:solidFill>
              </a:rPr>
              <a:t>https://aka.ms/odscbots</a:t>
            </a:r>
          </a:p>
        </p:txBody>
      </p:sp>
    </p:spTree>
    <p:extLst>
      <p:ext uri="{BB962C8B-B14F-4D97-AF65-F5344CB8AC3E}">
        <p14:creationId xmlns:p14="http://schemas.microsoft.com/office/powerpoint/2010/main" val="42013056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33104" indent="-233104">
              <a:buSzPct val="110000"/>
              <a:buFont typeface="Segoe UI Light" panose="020B0502040204020203" pitchFamily="34" charset="0"/>
              <a:buChar char="•"/>
              <a:defRPr/>
            </a:lvl1pPr>
            <a:lvl2pPr marL="699313" indent="-233104">
              <a:buSzPct val="110000"/>
              <a:buFont typeface="Segoe UI Light" panose="020B0502040204020203" pitchFamily="34" charset="0"/>
              <a:buChar char="•"/>
              <a:defRPr/>
            </a:lvl2pPr>
            <a:lvl3pPr marL="1165522" indent="-233104">
              <a:buSzPct val="110000"/>
              <a:buFont typeface="Segoe UI Light" panose="020B0502040204020203" pitchFamily="34" charset="0"/>
              <a:buChar char="•"/>
              <a:defRPr/>
            </a:lvl3pPr>
            <a:lvl4pPr marL="1631731" indent="-233104">
              <a:buSzPct val="110000"/>
              <a:buFont typeface="Segoe UI Light" panose="020B0502040204020203" pitchFamily="34" charset="0"/>
              <a:buChar char="•"/>
              <a:defRPr/>
            </a:lvl4pPr>
            <a:lvl5pPr marL="2097939" indent="-233104">
              <a:buSzPct val="110000"/>
              <a:buFont typeface="Segoe UI Light" panose="020B0502040204020203" pitchFamily="34" charset="0"/>
              <a:buChar char="•"/>
              <a:defRPr/>
            </a:lvl5pPr>
          </a:lstStyle>
          <a:p>
            <a:pPr lvl="0"/>
            <a:r>
              <a:rPr lang="en-US" dirty="0"/>
              <a:t> 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 Third level</a:t>
            </a:r>
          </a:p>
          <a:p>
            <a:pPr lvl="3"/>
            <a:r>
              <a:rPr lang="en-US" dirty="0"/>
              <a:t>  Fourth level</a:t>
            </a:r>
          </a:p>
          <a:p>
            <a:pPr lvl="4"/>
            <a:r>
              <a:rPr lang="en-US" dirty="0"/>
              <a:t>  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defTabSz="932418"/>
            <a:r>
              <a:rPr lang="en-US" sz="1836" kern="0" dirty="0"/>
              <a:t>https://aka.ms/odscbots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138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kern="0" smtClean="0"/>
              <a:pPr defTabSz="932418"/>
              <a:t>6/29/2017</a:t>
            </a:fld>
            <a:endParaRPr lang="en-US" kern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2972806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6"/>
            <a:ext cx="10726460" cy="2909528"/>
          </a:xfrm>
        </p:spPr>
        <p:txBody>
          <a:bodyPr anchor="b"/>
          <a:lstStyle>
            <a:lvl1pPr>
              <a:defRPr sz="61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9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09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41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62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483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044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25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346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29669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0253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5769" y="1644171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9135" y="1644171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42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154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5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9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9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2741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3779837" y="0"/>
            <a:ext cx="8656638" cy="69945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8" y="68263"/>
            <a:ext cx="3839230" cy="1351952"/>
          </a:xfrm>
        </p:spPr>
        <p:txBody>
          <a:bodyPr>
            <a:norm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59386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47416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3" y="1007084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3806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87123" y="1007084"/>
            <a:ext cx="6295965" cy="4970646"/>
          </a:xfrm>
        </p:spPr>
        <p:txBody>
          <a:bodyPr anchor="t"/>
          <a:lstStyle>
            <a:lvl1pPr marL="0" indent="0">
              <a:buNone/>
              <a:defRPr sz="3264"/>
            </a:lvl1pPr>
            <a:lvl2pPr marL="466209" indent="0">
              <a:buNone/>
              <a:defRPr sz="2856"/>
            </a:lvl2pPr>
            <a:lvl3pPr marL="932418" indent="0">
              <a:buNone/>
              <a:defRPr sz="2448"/>
            </a:lvl3pPr>
            <a:lvl4pPr marL="1398627" indent="0">
              <a:buNone/>
              <a:defRPr sz="2040"/>
            </a:lvl4pPr>
            <a:lvl5pPr marL="1864835" indent="0">
              <a:buNone/>
              <a:defRPr sz="2040"/>
            </a:lvl5pPr>
            <a:lvl6pPr marL="2331044" indent="0">
              <a:buNone/>
              <a:defRPr sz="2040"/>
            </a:lvl6pPr>
            <a:lvl7pPr marL="2797253" indent="0">
              <a:buNone/>
              <a:defRPr sz="2040"/>
            </a:lvl7pPr>
            <a:lvl8pPr marL="3263461" indent="0">
              <a:buNone/>
              <a:defRPr sz="2040"/>
            </a:lvl8pPr>
            <a:lvl9pPr marL="3729669" indent="0">
              <a:buNone/>
              <a:defRPr sz="204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3426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89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5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9" y="372395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6/29/2017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6456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3237" y="1375012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15784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05" y="3954459"/>
            <a:ext cx="9754430" cy="1830388"/>
          </a:xfrm>
          <a:prstGeom prst="rect">
            <a:avLst/>
          </a:prstGeo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5643" y="2117165"/>
            <a:ext cx="9754430" cy="1828800"/>
          </a:xfrm>
          <a:prstGeom prst="rect">
            <a:avLst/>
          </a:prstGeom>
          <a:noFill/>
        </p:spPr>
        <p:txBody>
          <a:bodyPr lIns="146304" tIns="91440" rIns="146304" bIns="91440" anchor="t" anchorCtr="0"/>
          <a:lstStyle>
            <a:lvl1pPr>
              <a:defRPr sz="7198" b="1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Freeform 13"/>
          <p:cNvSpPr>
            <a:spLocks noEditPoints="1"/>
          </p:cNvSpPr>
          <p:nvPr userDrawn="1"/>
        </p:nvSpPr>
        <p:spPr bwMode="auto">
          <a:xfrm>
            <a:off x="449553" y="479777"/>
            <a:ext cx="1242070" cy="546467"/>
          </a:xfrm>
          <a:custGeom>
            <a:avLst/>
            <a:gdLst>
              <a:gd name="T0" fmla="*/ 224 w 272"/>
              <a:gd name="T1" fmla="*/ 98 h 119"/>
              <a:gd name="T2" fmla="*/ 177 w 272"/>
              <a:gd name="T3" fmla="*/ 99 h 119"/>
              <a:gd name="T4" fmla="*/ 118 w 272"/>
              <a:gd name="T5" fmla="*/ 119 h 119"/>
              <a:gd name="T6" fmla="*/ 70 w 272"/>
              <a:gd name="T7" fmla="*/ 91 h 119"/>
              <a:gd name="T8" fmla="*/ 7 w 272"/>
              <a:gd name="T9" fmla="*/ 55 h 119"/>
              <a:gd name="T10" fmla="*/ 30 w 272"/>
              <a:gd name="T11" fmla="*/ 22 h 119"/>
              <a:gd name="T12" fmla="*/ 53 w 272"/>
              <a:gd name="T13" fmla="*/ 18 h 119"/>
              <a:gd name="T14" fmla="*/ 104 w 272"/>
              <a:gd name="T15" fmla="*/ 14 h 119"/>
              <a:gd name="T16" fmla="*/ 182 w 272"/>
              <a:gd name="T17" fmla="*/ 25 h 119"/>
              <a:gd name="T18" fmla="*/ 224 w 272"/>
              <a:gd name="T19" fmla="*/ 20 h 119"/>
              <a:gd name="T20" fmla="*/ 272 w 272"/>
              <a:gd name="T21" fmla="*/ 37 h 119"/>
              <a:gd name="T22" fmla="*/ 250 w 272"/>
              <a:gd name="T23" fmla="*/ 34 h 119"/>
              <a:gd name="T24" fmla="*/ 252 w 272"/>
              <a:gd name="T25" fmla="*/ 34 h 119"/>
              <a:gd name="T26" fmla="*/ 247 w 272"/>
              <a:gd name="T27" fmla="*/ 32 h 119"/>
              <a:gd name="T28" fmla="*/ 258 w 272"/>
              <a:gd name="T29" fmla="*/ 41 h 119"/>
              <a:gd name="T30" fmla="*/ 261 w 272"/>
              <a:gd name="T31" fmla="*/ 41 h 119"/>
              <a:gd name="T32" fmla="*/ 265 w 272"/>
              <a:gd name="T33" fmla="*/ 41 h 119"/>
              <a:gd name="T34" fmla="*/ 261 w 272"/>
              <a:gd name="T35" fmla="*/ 39 h 119"/>
              <a:gd name="T36" fmla="*/ 256 w 272"/>
              <a:gd name="T37" fmla="*/ 41 h 119"/>
              <a:gd name="T38" fmla="*/ 226 w 272"/>
              <a:gd name="T39" fmla="*/ 74 h 119"/>
              <a:gd name="T40" fmla="*/ 226 w 272"/>
              <a:gd name="T41" fmla="*/ 85 h 119"/>
              <a:gd name="T42" fmla="*/ 164 w 272"/>
              <a:gd name="T43" fmla="*/ 78 h 119"/>
              <a:gd name="T44" fmla="*/ 157 w 272"/>
              <a:gd name="T45" fmla="*/ 104 h 119"/>
              <a:gd name="T46" fmla="*/ 134 w 272"/>
              <a:gd name="T47" fmla="*/ 89 h 119"/>
              <a:gd name="T48" fmla="*/ 115 w 272"/>
              <a:gd name="T49" fmla="*/ 91 h 119"/>
              <a:gd name="T50" fmla="*/ 107 w 272"/>
              <a:gd name="T51" fmla="*/ 45 h 119"/>
              <a:gd name="T52" fmla="*/ 94 w 272"/>
              <a:gd name="T53" fmla="*/ 53 h 119"/>
              <a:gd name="T54" fmla="*/ 104 w 272"/>
              <a:gd name="T55" fmla="*/ 85 h 119"/>
              <a:gd name="T56" fmla="*/ 79 w 272"/>
              <a:gd name="T57" fmla="*/ 67 h 119"/>
              <a:gd name="T58" fmla="*/ 65 w 272"/>
              <a:gd name="T59" fmla="*/ 78 h 119"/>
              <a:gd name="T60" fmla="*/ 20 w 272"/>
              <a:gd name="T61" fmla="*/ 72 h 119"/>
              <a:gd name="T62" fmla="*/ 51 w 272"/>
              <a:gd name="T63" fmla="*/ 70 h 119"/>
              <a:gd name="T64" fmla="*/ 20 w 272"/>
              <a:gd name="T65" fmla="*/ 47 h 119"/>
              <a:gd name="T66" fmla="*/ 57 w 272"/>
              <a:gd name="T67" fmla="*/ 48 h 119"/>
              <a:gd name="T68" fmla="*/ 42 w 272"/>
              <a:gd name="T69" fmla="*/ 51 h 119"/>
              <a:gd name="T70" fmla="*/ 65 w 272"/>
              <a:gd name="T71" fmla="*/ 19 h 119"/>
              <a:gd name="T72" fmla="*/ 79 w 272"/>
              <a:gd name="T73" fmla="*/ 52 h 119"/>
              <a:gd name="T74" fmla="*/ 106 w 272"/>
              <a:gd name="T75" fmla="*/ 35 h 119"/>
              <a:gd name="T76" fmla="*/ 129 w 272"/>
              <a:gd name="T77" fmla="*/ 70 h 119"/>
              <a:gd name="T78" fmla="*/ 144 w 272"/>
              <a:gd name="T79" fmla="*/ 31 h 119"/>
              <a:gd name="T80" fmla="*/ 163 w 272"/>
              <a:gd name="T81" fmla="*/ 38 h 119"/>
              <a:gd name="T82" fmla="*/ 178 w 272"/>
              <a:gd name="T83" fmla="*/ 31 h 119"/>
              <a:gd name="T84" fmla="*/ 251 w 272"/>
              <a:gd name="T85" fmla="*/ 55 h 119"/>
              <a:gd name="T86" fmla="*/ 175 w 272"/>
              <a:gd name="T87" fmla="*/ 42 h 119"/>
              <a:gd name="T88" fmla="*/ 186 w 272"/>
              <a:gd name="T89" fmla="*/ 58 h 119"/>
              <a:gd name="T90" fmla="*/ 213 w 272"/>
              <a:gd name="T91" fmla="*/ 53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2" h="119">
                <a:moveTo>
                  <a:pt x="262" y="51"/>
                </a:moveTo>
                <a:cubicBezTo>
                  <a:pt x="263" y="54"/>
                  <a:pt x="263" y="56"/>
                  <a:pt x="263" y="59"/>
                </a:cubicBezTo>
                <a:cubicBezTo>
                  <a:pt x="263" y="81"/>
                  <a:pt x="245" y="98"/>
                  <a:pt x="224" y="98"/>
                </a:cubicBezTo>
                <a:cubicBezTo>
                  <a:pt x="216" y="98"/>
                  <a:pt x="208" y="96"/>
                  <a:pt x="202" y="91"/>
                </a:cubicBezTo>
                <a:cubicBezTo>
                  <a:pt x="196" y="96"/>
                  <a:pt x="189" y="99"/>
                  <a:pt x="181" y="99"/>
                </a:cubicBezTo>
                <a:cubicBezTo>
                  <a:pt x="180" y="99"/>
                  <a:pt x="178" y="99"/>
                  <a:pt x="177" y="99"/>
                </a:cubicBezTo>
                <a:cubicBezTo>
                  <a:pt x="175" y="108"/>
                  <a:pt x="167" y="115"/>
                  <a:pt x="157" y="115"/>
                </a:cubicBezTo>
                <a:cubicBezTo>
                  <a:pt x="149" y="115"/>
                  <a:pt x="143" y="111"/>
                  <a:pt x="139" y="104"/>
                </a:cubicBezTo>
                <a:cubicBezTo>
                  <a:pt x="136" y="113"/>
                  <a:pt x="128" y="119"/>
                  <a:pt x="118" y="119"/>
                </a:cubicBezTo>
                <a:cubicBezTo>
                  <a:pt x="108" y="119"/>
                  <a:pt x="100" y="113"/>
                  <a:pt x="97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85" y="104"/>
                  <a:pt x="76" y="99"/>
                  <a:pt x="70" y="91"/>
                </a:cubicBezTo>
                <a:cubicBezTo>
                  <a:pt x="63" y="96"/>
                  <a:pt x="55" y="98"/>
                  <a:pt x="47" y="98"/>
                </a:cubicBezTo>
                <a:cubicBezTo>
                  <a:pt x="25" y="98"/>
                  <a:pt x="7" y="81"/>
                  <a:pt x="7" y="58"/>
                </a:cubicBezTo>
                <a:cubicBezTo>
                  <a:pt x="7" y="57"/>
                  <a:pt x="7" y="56"/>
                  <a:pt x="7" y="55"/>
                </a:cubicBezTo>
                <a:cubicBezTo>
                  <a:pt x="3" y="51"/>
                  <a:pt x="0" y="46"/>
                  <a:pt x="0" y="40"/>
                </a:cubicBezTo>
                <a:cubicBezTo>
                  <a:pt x="0" y="29"/>
                  <a:pt x="9" y="20"/>
                  <a:pt x="21" y="20"/>
                </a:cubicBezTo>
                <a:cubicBezTo>
                  <a:pt x="24" y="20"/>
                  <a:pt x="27" y="21"/>
                  <a:pt x="30" y="22"/>
                </a:cubicBezTo>
                <a:cubicBezTo>
                  <a:pt x="35" y="20"/>
                  <a:pt x="41" y="18"/>
                  <a:pt x="47" y="18"/>
                </a:cubicBezTo>
                <a:cubicBezTo>
                  <a:pt x="49" y="18"/>
                  <a:pt x="51" y="19"/>
                  <a:pt x="53" y="19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8"/>
                  <a:pt x="61" y="0"/>
                  <a:pt x="71" y="0"/>
                </a:cubicBezTo>
                <a:cubicBezTo>
                  <a:pt x="81" y="0"/>
                  <a:pt x="89" y="8"/>
                  <a:pt x="90" y="18"/>
                </a:cubicBezTo>
                <a:cubicBezTo>
                  <a:pt x="94" y="16"/>
                  <a:pt x="99" y="14"/>
                  <a:pt x="104" y="14"/>
                </a:cubicBezTo>
                <a:cubicBezTo>
                  <a:pt x="112" y="14"/>
                  <a:pt x="119" y="17"/>
                  <a:pt x="124" y="23"/>
                </a:cubicBezTo>
                <a:cubicBezTo>
                  <a:pt x="130" y="14"/>
                  <a:pt x="141" y="8"/>
                  <a:pt x="152" y="8"/>
                </a:cubicBezTo>
                <a:cubicBezTo>
                  <a:pt x="165" y="8"/>
                  <a:pt x="176" y="15"/>
                  <a:pt x="182" y="25"/>
                </a:cubicBezTo>
                <a:cubicBezTo>
                  <a:pt x="184" y="24"/>
                  <a:pt x="187" y="23"/>
                  <a:pt x="191" y="23"/>
                </a:cubicBezTo>
                <a:cubicBezTo>
                  <a:pt x="195" y="23"/>
                  <a:pt x="199" y="24"/>
                  <a:pt x="201" y="27"/>
                </a:cubicBezTo>
                <a:cubicBezTo>
                  <a:pt x="208" y="23"/>
                  <a:pt x="215" y="20"/>
                  <a:pt x="224" y="20"/>
                </a:cubicBezTo>
                <a:cubicBezTo>
                  <a:pt x="232" y="20"/>
                  <a:pt x="240" y="23"/>
                  <a:pt x="246" y="27"/>
                </a:cubicBezTo>
                <a:cubicBezTo>
                  <a:pt x="249" y="24"/>
                  <a:pt x="253" y="22"/>
                  <a:pt x="257" y="22"/>
                </a:cubicBezTo>
                <a:cubicBezTo>
                  <a:pt x="265" y="22"/>
                  <a:pt x="272" y="29"/>
                  <a:pt x="272" y="37"/>
                </a:cubicBezTo>
                <a:cubicBezTo>
                  <a:pt x="272" y="44"/>
                  <a:pt x="268" y="49"/>
                  <a:pt x="262" y="51"/>
                </a:cubicBezTo>
                <a:close/>
                <a:moveTo>
                  <a:pt x="247" y="34"/>
                </a:moveTo>
                <a:cubicBezTo>
                  <a:pt x="250" y="34"/>
                  <a:pt x="250" y="34"/>
                  <a:pt x="250" y="34"/>
                </a:cubicBezTo>
                <a:cubicBezTo>
                  <a:pt x="250" y="41"/>
                  <a:pt x="250" y="41"/>
                  <a:pt x="250" y="41"/>
                </a:cubicBezTo>
                <a:cubicBezTo>
                  <a:pt x="252" y="41"/>
                  <a:pt x="252" y="41"/>
                  <a:pt x="252" y="41"/>
                </a:cubicBezTo>
                <a:cubicBezTo>
                  <a:pt x="252" y="34"/>
                  <a:pt x="252" y="34"/>
                  <a:pt x="252" y="34"/>
                </a:cubicBezTo>
                <a:cubicBezTo>
                  <a:pt x="255" y="34"/>
                  <a:pt x="255" y="34"/>
                  <a:pt x="255" y="34"/>
                </a:cubicBezTo>
                <a:cubicBezTo>
                  <a:pt x="255" y="32"/>
                  <a:pt x="255" y="32"/>
                  <a:pt x="255" y="32"/>
                </a:cubicBezTo>
                <a:cubicBezTo>
                  <a:pt x="247" y="32"/>
                  <a:pt x="247" y="32"/>
                  <a:pt x="247" y="32"/>
                </a:cubicBezTo>
                <a:cubicBezTo>
                  <a:pt x="247" y="34"/>
                  <a:pt x="247" y="34"/>
                  <a:pt x="247" y="34"/>
                </a:cubicBezTo>
                <a:moveTo>
                  <a:pt x="256" y="41"/>
                </a:moveTo>
                <a:cubicBezTo>
                  <a:pt x="258" y="41"/>
                  <a:pt x="258" y="41"/>
                  <a:pt x="258" y="41"/>
                </a:cubicBezTo>
                <a:cubicBezTo>
                  <a:pt x="258" y="35"/>
                  <a:pt x="258" y="35"/>
                  <a:pt x="258" y="35"/>
                </a:cubicBezTo>
                <a:cubicBezTo>
                  <a:pt x="260" y="41"/>
                  <a:pt x="260" y="41"/>
                  <a:pt x="260" y="41"/>
                </a:cubicBezTo>
                <a:cubicBezTo>
                  <a:pt x="261" y="41"/>
                  <a:pt x="261" y="41"/>
                  <a:pt x="261" y="41"/>
                </a:cubicBezTo>
                <a:cubicBezTo>
                  <a:pt x="264" y="35"/>
                  <a:pt x="264" y="35"/>
                  <a:pt x="264" y="35"/>
                </a:cubicBezTo>
                <a:cubicBezTo>
                  <a:pt x="264" y="41"/>
                  <a:pt x="264" y="41"/>
                  <a:pt x="264" y="41"/>
                </a:cubicBezTo>
                <a:cubicBezTo>
                  <a:pt x="265" y="41"/>
                  <a:pt x="265" y="41"/>
                  <a:pt x="265" y="41"/>
                </a:cubicBezTo>
                <a:cubicBezTo>
                  <a:pt x="265" y="32"/>
                  <a:pt x="265" y="32"/>
                  <a:pt x="265" y="32"/>
                </a:cubicBezTo>
                <a:cubicBezTo>
                  <a:pt x="263" y="32"/>
                  <a:pt x="263" y="32"/>
                  <a:pt x="263" y="32"/>
                </a:cubicBezTo>
                <a:cubicBezTo>
                  <a:pt x="261" y="39"/>
                  <a:pt x="261" y="39"/>
                  <a:pt x="261" y="39"/>
                </a:cubicBezTo>
                <a:cubicBezTo>
                  <a:pt x="259" y="32"/>
                  <a:pt x="259" y="32"/>
                  <a:pt x="259" y="32"/>
                </a:cubicBezTo>
                <a:cubicBezTo>
                  <a:pt x="256" y="32"/>
                  <a:pt x="256" y="32"/>
                  <a:pt x="256" y="32"/>
                </a:cubicBezTo>
                <a:lnTo>
                  <a:pt x="256" y="41"/>
                </a:lnTo>
                <a:close/>
                <a:moveTo>
                  <a:pt x="245" y="61"/>
                </a:moveTo>
                <a:cubicBezTo>
                  <a:pt x="213" y="61"/>
                  <a:pt x="213" y="61"/>
                  <a:pt x="213" y="61"/>
                </a:cubicBezTo>
                <a:cubicBezTo>
                  <a:pt x="213" y="68"/>
                  <a:pt x="218" y="74"/>
                  <a:pt x="226" y="74"/>
                </a:cubicBezTo>
                <a:cubicBezTo>
                  <a:pt x="237" y="74"/>
                  <a:pt x="237" y="67"/>
                  <a:pt x="243" y="67"/>
                </a:cubicBezTo>
                <a:cubicBezTo>
                  <a:pt x="246" y="67"/>
                  <a:pt x="248" y="70"/>
                  <a:pt x="248" y="72"/>
                </a:cubicBezTo>
                <a:cubicBezTo>
                  <a:pt x="248" y="81"/>
                  <a:pt x="235" y="85"/>
                  <a:pt x="226" y="85"/>
                </a:cubicBezTo>
                <a:cubicBezTo>
                  <a:pt x="210" y="85"/>
                  <a:pt x="202" y="76"/>
                  <a:pt x="200" y="66"/>
                </a:cubicBezTo>
                <a:cubicBezTo>
                  <a:pt x="197" y="76"/>
                  <a:pt x="191" y="85"/>
                  <a:pt x="178" y="85"/>
                </a:cubicBezTo>
                <a:cubicBezTo>
                  <a:pt x="172" y="85"/>
                  <a:pt x="167" y="82"/>
                  <a:pt x="164" y="78"/>
                </a:cubicBezTo>
                <a:cubicBezTo>
                  <a:pt x="164" y="78"/>
                  <a:pt x="164" y="78"/>
                  <a:pt x="164" y="78"/>
                </a:cubicBezTo>
                <a:cubicBezTo>
                  <a:pt x="164" y="97"/>
                  <a:pt x="164" y="97"/>
                  <a:pt x="164" y="97"/>
                </a:cubicBezTo>
                <a:cubicBezTo>
                  <a:pt x="164" y="101"/>
                  <a:pt x="161" y="104"/>
                  <a:pt x="157" y="104"/>
                </a:cubicBezTo>
                <a:cubicBezTo>
                  <a:pt x="153" y="104"/>
                  <a:pt x="150" y="101"/>
                  <a:pt x="150" y="97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134" y="89"/>
                  <a:pt x="134" y="89"/>
                  <a:pt x="134" y="89"/>
                </a:cubicBezTo>
                <a:cubicBezTo>
                  <a:pt x="131" y="99"/>
                  <a:pt x="127" y="104"/>
                  <a:pt x="118" y="104"/>
                </a:cubicBezTo>
                <a:cubicBezTo>
                  <a:pt x="111" y="104"/>
                  <a:pt x="109" y="101"/>
                  <a:pt x="109" y="97"/>
                </a:cubicBezTo>
                <a:cubicBezTo>
                  <a:pt x="109" y="93"/>
                  <a:pt x="111" y="91"/>
                  <a:pt x="115" y="91"/>
                </a:cubicBezTo>
                <a:cubicBezTo>
                  <a:pt x="117" y="91"/>
                  <a:pt x="117" y="91"/>
                  <a:pt x="117" y="91"/>
                </a:cubicBezTo>
                <a:cubicBezTo>
                  <a:pt x="119" y="91"/>
                  <a:pt x="121" y="91"/>
                  <a:pt x="122" y="87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3"/>
                  <a:pt x="106" y="42"/>
                  <a:pt x="106" y="41"/>
                </a:cubicBezTo>
                <a:cubicBezTo>
                  <a:pt x="105" y="42"/>
                  <a:pt x="105" y="42"/>
                  <a:pt x="105" y="42"/>
                </a:cubicBezTo>
                <a:cubicBezTo>
                  <a:pt x="94" y="53"/>
                  <a:pt x="94" y="53"/>
                  <a:pt x="94" y="53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09" y="74"/>
                  <a:pt x="110" y="76"/>
                  <a:pt x="110" y="78"/>
                </a:cubicBezTo>
                <a:cubicBezTo>
                  <a:pt x="110" y="82"/>
                  <a:pt x="107" y="85"/>
                  <a:pt x="104" y="85"/>
                </a:cubicBezTo>
                <a:cubicBezTo>
                  <a:pt x="100" y="85"/>
                  <a:pt x="98" y="83"/>
                  <a:pt x="97" y="82"/>
                </a:cubicBezTo>
                <a:cubicBezTo>
                  <a:pt x="84" y="63"/>
                  <a:pt x="84" y="63"/>
                  <a:pt x="84" y="63"/>
                </a:cubicBezTo>
                <a:cubicBezTo>
                  <a:pt x="79" y="67"/>
                  <a:pt x="79" y="67"/>
                  <a:pt x="79" y="67"/>
                </a:cubicBezTo>
                <a:cubicBezTo>
                  <a:pt x="79" y="78"/>
                  <a:pt x="79" y="78"/>
                  <a:pt x="79" y="78"/>
                </a:cubicBezTo>
                <a:cubicBezTo>
                  <a:pt x="79" y="82"/>
                  <a:pt x="76" y="85"/>
                  <a:pt x="72" y="85"/>
                </a:cubicBezTo>
                <a:cubicBezTo>
                  <a:pt x="67" y="85"/>
                  <a:pt x="65" y="82"/>
                  <a:pt x="65" y="78"/>
                </a:cubicBezTo>
                <a:cubicBezTo>
                  <a:pt x="65" y="72"/>
                  <a:pt x="65" y="72"/>
                  <a:pt x="65" y="72"/>
                </a:cubicBezTo>
                <a:cubicBezTo>
                  <a:pt x="62" y="81"/>
                  <a:pt x="52" y="85"/>
                  <a:pt x="43" y="85"/>
                </a:cubicBezTo>
                <a:cubicBezTo>
                  <a:pt x="30" y="85"/>
                  <a:pt x="20" y="79"/>
                  <a:pt x="20" y="72"/>
                </a:cubicBezTo>
                <a:cubicBezTo>
                  <a:pt x="20" y="69"/>
                  <a:pt x="21" y="66"/>
                  <a:pt x="25" y="66"/>
                </a:cubicBezTo>
                <a:cubicBezTo>
                  <a:pt x="32" y="66"/>
                  <a:pt x="32" y="75"/>
                  <a:pt x="43" y="75"/>
                </a:cubicBezTo>
                <a:cubicBezTo>
                  <a:pt x="48" y="75"/>
                  <a:pt x="51" y="73"/>
                  <a:pt x="51" y="70"/>
                </a:cubicBezTo>
                <a:cubicBezTo>
                  <a:pt x="51" y="66"/>
                  <a:pt x="48" y="66"/>
                  <a:pt x="43" y="64"/>
                </a:cubicBezTo>
                <a:cubicBezTo>
                  <a:pt x="34" y="62"/>
                  <a:pt x="34" y="62"/>
                  <a:pt x="34" y="62"/>
                </a:cubicBezTo>
                <a:cubicBezTo>
                  <a:pt x="26" y="60"/>
                  <a:pt x="20" y="57"/>
                  <a:pt x="20" y="47"/>
                </a:cubicBezTo>
                <a:cubicBezTo>
                  <a:pt x="20" y="36"/>
                  <a:pt x="31" y="31"/>
                  <a:pt x="41" y="31"/>
                </a:cubicBezTo>
                <a:cubicBezTo>
                  <a:pt x="52" y="31"/>
                  <a:pt x="63" y="36"/>
                  <a:pt x="63" y="42"/>
                </a:cubicBezTo>
                <a:cubicBezTo>
                  <a:pt x="63" y="45"/>
                  <a:pt x="61" y="48"/>
                  <a:pt x="57" y="48"/>
                </a:cubicBezTo>
                <a:cubicBezTo>
                  <a:pt x="51" y="48"/>
                  <a:pt x="51" y="42"/>
                  <a:pt x="42" y="42"/>
                </a:cubicBezTo>
                <a:cubicBezTo>
                  <a:pt x="37" y="42"/>
                  <a:pt x="34" y="43"/>
                  <a:pt x="34" y="46"/>
                </a:cubicBezTo>
                <a:cubicBezTo>
                  <a:pt x="34" y="50"/>
                  <a:pt x="37" y="50"/>
                  <a:pt x="42" y="51"/>
                </a:cubicBezTo>
                <a:cubicBezTo>
                  <a:pt x="47" y="53"/>
                  <a:pt x="47" y="53"/>
                  <a:pt x="47" y="53"/>
                </a:cubicBezTo>
                <a:cubicBezTo>
                  <a:pt x="54" y="54"/>
                  <a:pt x="62" y="57"/>
                  <a:pt x="65" y="64"/>
                </a:cubicBezTo>
                <a:cubicBezTo>
                  <a:pt x="65" y="19"/>
                  <a:pt x="65" y="19"/>
                  <a:pt x="65" y="19"/>
                </a:cubicBezTo>
                <a:cubicBezTo>
                  <a:pt x="65" y="15"/>
                  <a:pt x="67" y="12"/>
                  <a:pt x="72" y="12"/>
                </a:cubicBezTo>
                <a:cubicBezTo>
                  <a:pt x="76" y="12"/>
                  <a:pt x="79" y="15"/>
                  <a:pt x="79" y="19"/>
                </a:cubicBezTo>
                <a:cubicBezTo>
                  <a:pt x="79" y="52"/>
                  <a:pt x="79" y="52"/>
                  <a:pt x="79" y="52"/>
                </a:cubicBezTo>
                <a:cubicBezTo>
                  <a:pt x="95" y="34"/>
                  <a:pt x="95" y="34"/>
                  <a:pt x="95" y="34"/>
                </a:cubicBezTo>
                <a:cubicBezTo>
                  <a:pt x="96" y="33"/>
                  <a:pt x="98" y="31"/>
                  <a:pt x="100" y="31"/>
                </a:cubicBezTo>
                <a:cubicBezTo>
                  <a:pt x="102" y="31"/>
                  <a:pt x="105" y="33"/>
                  <a:pt x="106" y="35"/>
                </a:cubicBezTo>
                <a:cubicBezTo>
                  <a:pt x="107" y="33"/>
                  <a:pt x="109" y="31"/>
                  <a:pt x="112" y="31"/>
                </a:cubicBezTo>
                <a:cubicBezTo>
                  <a:pt x="116" y="31"/>
                  <a:pt x="119" y="33"/>
                  <a:pt x="119" y="37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37" y="38"/>
                  <a:pt x="137" y="38"/>
                  <a:pt x="137" y="38"/>
                </a:cubicBezTo>
                <a:cubicBezTo>
                  <a:pt x="138" y="34"/>
                  <a:pt x="140" y="31"/>
                  <a:pt x="144" y="31"/>
                </a:cubicBezTo>
                <a:cubicBezTo>
                  <a:pt x="148" y="31"/>
                  <a:pt x="150" y="33"/>
                  <a:pt x="151" y="35"/>
                </a:cubicBezTo>
                <a:cubicBezTo>
                  <a:pt x="151" y="33"/>
                  <a:pt x="153" y="31"/>
                  <a:pt x="156" y="31"/>
                </a:cubicBezTo>
                <a:cubicBezTo>
                  <a:pt x="161" y="31"/>
                  <a:pt x="163" y="34"/>
                  <a:pt x="163" y="38"/>
                </a:cubicBezTo>
                <a:cubicBezTo>
                  <a:pt x="163" y="40"/>
                  <a:pt x="163" y="40"/>
                  <a:pt x="163" y="40"/>
                </a:cubicBezTo>
                <a:cubicBezTo>
                  <a:pt x="163" y="40"/>
                  <a:pt x="163" y="40"/>
                  <a:pt x="163" y="40"/>
                </a:cubicBezTo>
                <a:cubicBezTo>
                  <a:pt x="165" y="34"/>
                  <a:pt x="171" y="31"/>
                  <a:pt x="178" y="31"/>
                </a:cubicBezTo>
                <a:cubicBezTo>
                  <a:pt x="188" y="31"/>
                  <a:pt x="197" y="38"/>
                  <a:pt x="200" y="51"/>
                </a:cubicBezTo>
                <a:cubicBezTo>
                  <a:pt x="202" y="39"/>
                  <a:pt x="212" y="31"/>
                  <a:pt x="226" y="31"/>
                </a:cubicBezTo>
                <a:cubicBezTo>
                  <a:pt x="242" y="31"/>
                  <a:pt x="251" y="43"/>
                  <a:pt x="251" y="55"/>
                </a:cubicBezTo>
                <a:cubicBezTo>
                  <a:pt x="251" y="60"/>
                  <a:pt x="250" y="61"/>
                  <a:pt x="245" y="61"/>
                </a:cubicBezTo>
                <a:close/>
                <a:moveTo>
                  <a:pt x="186" y="58"/>
                </a:moveTo>
                <a:cubicBezTo>
                  <a:pt x="186" y="50"/>
                  <a:pt x="182" y="43"/>
                  <a:pt x="175" y="42"/>
                </a:cubicBezTo>
                <a:cubicBezTo>
                  <a:pt x="167" y="42"/>
                  <a:pt x="163" y="50"/>
                  <a:pt x="163" y="58"/>
                </a:cubicBezTo>
                <a:cubicBezTo>
                  <a:pt x="163" y="65"/>
                  <a:pt x="166" y="74"/>
                  <a:pt x="175" y="74"/>
                </a:cubicBezTo>
                <a:cubicBezTo>
                  <a:pt x="184" y="74"/>
                  <a:pt x="186" y="65"/>
                  <a:pt x="186" y="58"/>
                </a:cubicBezTo>
                <a:close/>
                <a:moveTo>
                  <a:pt x="238" y="53"/>
                </a:moveTo>
                <a:cubicBezTo>
                  <a:pt x="237" y="46"/>
                  <a:pt x="232" y="41"/>
                  <a:pt x="226" y="41"/>
                </a:cubicBezTo>
                <a:cubicBezTo>
                  <a:pt x="219" y="41"/>
                  <a:pt x="215" y="46"/>
                  <a:pt x="213" y="53"/>
                </a:cubicBezTo>
                <a:lnTo>
                  <a:pt x="238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2" rIns="91427" bIns="4571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41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2798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kern="0" smtClean="0"/>
              <a:pPr defTabSz="932418"/>
              <a:t>6/29/2017</a:t>
            </a:fld>
            <a:endParaRPr lang="en-US" kern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r>
              <a:rPr lang="en-US" kern="0" dirty="0"/>
              <a:t>https://aka.ms/odscbots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90402068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2852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8332" y="6182441"/>
            <a:ext cx="1552931" cy="332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5" t="3005" r="6165" b="1684"/>
          <a:stretch/>
        </p:blipFill>
        <p:spPr>
          <a:xfrm>
            <a:off x="4876801" y="0"/>
            <a:ext cx="7589837" cy="699452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4876801" y="0"/>
            <a:ext cx="7589837" cy="6994525"/>
          </a:xfrm>
          <a:prstGeom prst="rect">
            <a:avLst/>
          </a:prstGeom>
          <a:solidFill>
            <a:schemeClr val="bg2">
              <a:alpha val="8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4237" y="2173554"/>
            <a:ext cx="3852302" cy="932603"/>
          </a:xfrm>
        </p:spPr>
        <p:txBody>
          <a:bodyPr>
            <a:normAutofit/>
          </a:bodyPr>
          <a:lstStyle>
            <a:lvl2pPr marL="466209" indent="0" algn="ctr">
              <a:buNone/>
              <a:defRPr sz="4896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086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26408" y="1820862"/>
            <a:ext cx="1107823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84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228302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13869">
                      <a:schemeClr val="tx2"/>
                    </a:gs>
                    <a:gs pos="42000">
                      <a:schemeClr val="tx2"/>
                    </a:gs>
                  </a:gsLst>
                  <a:lin ang="5400000" scaled="0"/>
                </a:gradFill>
              </a:defRPr>
            </a:lvl1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932563"/>
            <a:fld id="{6974C60E-8F8C-41D8-9BFF-6DF338C2FC78}" type="slidenum">
              <a:rPr lang="en-US" smtClean="0">
                <a:solidFill>
                  <a:srgbClr val="505050">
                    <a:tint val="75000"/>
                  </a:srgbClr>
                </a:solidFill>
              </a:rPr>
              <a:pPr defTabSz="932563"/>
              <a:t>‹#›</a:t>
            </a:fld>
            <a:endParaRPr lang="en-US" dirty="0">
              <a:solidFill>
                <a:srgbClr val="50505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658528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lit code and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5"/>
            <a:ext cx="7114249" cy="9175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7" y="1221158"/>
            <a:ext cx="7114250" cy="1654271"/>
          </a:xfrm>
        </p:spPr>
        <p:txBody>
          <a:bodyPr/>
          <a:lstStyle>
            <a:lvl1pPr marL="0" indent="0">
              <a:buNone/>
              <a:defRPr sz="285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 sz="183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 sz="16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7663525" y="0"/>
            <a:ext cx="4772949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8013688" y="295275"/>
            <a:ext cx="4111875" cy="2162796"/>
          </a:xfrm>
        </p:spPr>
        <p:txBody>
          <a:bodyPr/>
          <a:lstStyle>
            <a:lvl1pPr marL="0" indent="0">
              <a:buNone/>
              <a:defRPr sz="3264">
                <a:solidFill>
                  <a:schemeClr val="bg1"/>
                </a:solidFill>
                <a:latin typeface="+mn-lt"/>
              </a:defRPr>
            </a:lvl1pPr>
            <a:lvl2pPr marL="342834" indent="0">
              <a:buNone/>
              <a:defRPr sz="1836">
                <a:solidFill>
                  <a:schemeClr val="bg1"/>
                </a:solidFill>
                <a:latin typeface="+mn-lt"/>
              </a:defRPr>
            </a:lvl2pPr>
            <a:lvl3pPr marL="571390" indent="0">
              <a:buNone/>
              <a:defRPr sz="1632">
                <a:solidFill>
                  <a:schemeClr val="bg1"/>
                </a:solidFill>
                <a:latin typeface="+mn-lt"/>
              </a:defRPr>
            </a:lvl3pPr>
            <a:lvl4pPr marL="799946" indent="0">
              <a:buNone/>
              <a:defRPr sz="1428">
                <a:solidFill>
                  <a:schemeClr val="bg1"/>
                </a:solidFill>
                <a:latin typeface="+mn-lt"/>
              </a:defRPr>
            </a:lvl4pPr>
            <a:lvl5pPr marL="1028502" indent="0">
              <a:buNone/>
              <a:defRPr sz="1428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954344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1474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049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image" Target="../media/image8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446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3" r:id="rId1"/>
    <p:sldLayoutId id="2147484304" r:id="rId2"/>
    <p:sldLayoutId id="2147484305" r:id="rId3"/>
    <p:sldLayoutId id="2147484306" r:id="rId4"/>
    <p:sldLayoutId id="2147484307" r:id="rId5"/>
    <p:sldLayoutId id="2147484308" r:id="rId6"/>
    <p:sldLayoutId id="2147484309" r:id="rId7"/>
    <p:sldLayoutId id="2147484310" r:id="rId8"/>
    <p:sldLayoutId id="2147484311" r:id="rId9"/>
    <p:sldLayoutId id="2147484312" r:id="rId10"/>
    <p:sldLayoutId id="2147484313" r:id="rId11"/>
    <p:sldLayoutId id="2147484314" r:id="rId12"/>
    <p:sldLayoutId id="2147484315" r:id="rId13"/>
    <p:sldLayoutId id="2147484316" r:id="rId14"/>
    <p:sldLayoutId id="2147484317" r:id="rId15"/>
    <p:sldLayoutId id="2147484318" r:id="rId16"/>
    <p:sldLayoutId id="2147484319" r:id="rId17"/>
    <p:sldLayoutId id="2147484320" r:id="rId18"/>
    <p:sldLayoutId id="2147484321" r:id="rId19"/>
    <p:sldLayoutId id="2147484322" r:id="rId20"/>
    <p:sldLayoutId id="2147484323" r:id="rId21"/>
    <p:sldLayoutId id="2147484324" r:id="rId22"/>
    <p:sldLayoutId id="2147484325" r:id="rId23"/>
    <p:sldLayoutId id="2147484326" r:id="rId24"/>
    <p:sldLayoutId id="2147484327" r:id="rId25"/>
    <p:sldLayoutId id="2147484328" r:id="rId26"/>
    <p:sldLayoutId id="2147484329" r:id="rId27"/>
    <p:sldLayoutId id="2147484331" r:id="rId28"/>
    <p:sldLayoutId id="2147484332" r:id="rId29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68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41" r:id="rId4"/>
    <p:sldLayoutId id="2147484342" r:id="rId5"/>
    <p:sldLayoutId id="2147484343" r:id="rId6"/>
    <p:sldLayoutId id="2147484344" r:id="rId7"/>
    <p:sldLayoutId id="2147484345" r:id="rId8"/>
    <p:sldLayoutId id="2147484346" r:id="rId9"/>
    <p:sldLayoutId id="2147484347" r:id="rId10"/>
    <p:sldLayoutId id="2147484348" r:id="rId11"/>
    <p:sldLayoutId id="2147484349" r:id="rId12"/>
    <p:sldLayoutId id="2147484350" r:id="rId13"/>
    <p:sldLayoutId id="2147484351" r:id="rId14"/>
    <p:sldLayoutId id="2147484352" r:id="rId15"/>
    <p:sldLayoutId id="2147484353" r:id="rId16"/>
    <p:sldLayoutId id="2147484354" r:id="rId17"/>
    <p:sldLayoutId id="2147484355" r:id="rId18"/>
    <p:sldLayoutId id="2147484356" r:id="rId19"/>
    <p:sldLayoutId id="2147484357" r:id="rId20"/>
    <p:sldLayoutId id="2147484358" r:id="rId21"/>
    <p:sldLayoutId id="2147484359" r:id="rId22"/>
    <p:sldLayoutId id="2147484360" r:id="rId23"/>
    <p:sldLayoutId id="2147484361" r:id="rId24"/>
    <p:sldLayoutId id="2147484362" r:id="rId25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6407" y="59573"/>
            <a:ext cx="1107823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407" y="1592262"/>
            <a:ext cx="1107823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3238" y="6330655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fld id="{7E4C3AA8-5CC5-455F-9567-72E6AB2AEB6E}" type="datetimeFigureOut">
              <a:rPr lang="en-US" kern="0" smtClean="0"/>
              <a:pPr defTabSz="932418"/>
              <a:t>6/29/2017</a:t>
            </a:fld>
            <a:endParaRPr lang="en-US" kern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330655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0837" y="6330655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r>
              <a:rPr lang="en-US" kern="0" dirty="0"/>
              <a:t>https://aka.ms/odscbots</a:t>
            </a:r>
          </a:p>
        </p:txBody>
      </p:sp>
    </p:spTree>
    <p:extLst>
      <p:ext uri="{BB962C8B-B14F-4D97-AF65-F5344CB8AC3E}">
        <p14:creationId xmlns:p14="http://schemas.microsoft.com/office/powerpoint/2010/main" val="3166737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  <p:sldLayoutId id="2147484366" r:id="rId3"/>
    <p:sldLayoutId id="2147484367" r:id="rId4"/>
    <p:sldLayoutId id="2147484368" r:id="rId5"/>
    <p:sldLayoutId id="2147484369" r:id="rId6"/>
    <p:sldLayoutId id="2147484370" r:id="rId7"/>
    <p:sldLayoutId id="2147484371" r:id="rId8"/>
    <p:sldLayoutId id="2147484372" r:id="rId9"/>
    <p:sldLayoutId id="2147484373" r:id="rId10"/>
    <p:sldLayoutId id="2147484374" r:id="rId11"/>
    <p:sldLayoutId id="2147484375" r:id="rId12"/>
    <p:sldLayoutId id="2147484376" r:id="rId13"/>
    <p:sldLayoutId id="2147484377" r:id="rId14"/>
    <p:sldLayoutId id="2147484382" r:id="rId15"/>
    <p:sldLayoutId id="2147484384" r:id="rId16"/>
    <p:sldLayoutId id="2147484385" r:id="rId17"/>
    <p:sldLayoutId id="2147484386" r:id="rId18"/>
    <p:sldLayoutId id="2147484387" r:id="rId19"/>
  </p:sldLayoutIdLst>
  <p:txStyles>
    <p:titleStyle>
      <a:lvl1pPr algn="l" defTabSz="932418" rtl="0" eaLnBrk="1" latinLnBrk="0" hangingPunct="1">
        <a:lnSpc>
          <a:spcPct val="90000"/>
        </a:lnSpc>
        <a:spcBef>
          <a:spcPct val="0"/>
        </a:spcBef>
        <a:buNone/>
        <a:defRPr sz="4499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3104" indent="-233104" algn="l" defTabSz="932418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99313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65522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31731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9793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6414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357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6565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2774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0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418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627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4835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044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253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3461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2966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854" y="6164262"/>
            <a:ext cx="2514600" cy="536867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703" y="1211263"/>
            <a:ext cx="7702499" cy="1828800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+mn-lt"/>
              </a:rPr>
              <a:t>Testing Bots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98437" y="5213494"/>
            <a:ext cx="4344987" cy="12192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+mn-lt"/>
                <a:cs typeface="Arial" pitchFamily="34" charset="0"/>
              </a:rPr>
              <a:t>Mithun Prasad, PhD</a:t>
            </a:r>
            <a:br>
              <a:rPr lang="en-US" sz="3200" dirty="0">
                <a:latin typeface="+mn-lt"/>
                <a:cs typeface="Arial" pitchFamily="34" charset="0"/>
              </a:rPr>
            </a:br>
            <a:r>
              <a:rPr lang="en-US" sz="2400" dirty="0">
                <a:latin typeface="+mn-lt"/>
                <a:cs typeface="Arial" pitchFamily="34" charset="0"/>
              </a:rPr>
              <a:t>miprasad@Microsoft.com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435" y="1516062"/>
            <a:ext cx="3864905" cy="3819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150901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0407">
              <a:buNone/>
            </a:pPr>
            <a:r>
              <a:rPr lang="en-US" sz="4080" dirty="0">
                <a:solidFill>
                  <a:srgbClr val="002050"/>
                </a:solidFill>
                <a:latin typeface="Segoe UI Light"/>
              </a:rPr>
              <a:t>  </a:t>
            </a:r>
            <a:r>
              <a:rPr lang="en-US" sz="3672" dirty="0" err="1">
                <a:solidFill>
                  <a:srgbClr val="002050"/>
                </a:solidFill>
                <a:latin typeface="Segoe UI Light"/>
              </a:rPr>
              <a:t>ngrok</a:t>
            </a:r>
            <a:r>
              <a:rPr lang="en-US" sz="3672" dirty="0">
                <a:solidFill>
                  <a:srgbClr val="002050"/>
                </a:solidFill>
                <a:latin typeface="Segoe UI Light"/>
              </a:rPr>
              <a:t> http 1111      </a:t>
            </a: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2304" t="29681" r="25587" b="49797"/>
          <a:stretch/>
        </p:blipFill>
        <p:spPr>
          <a:xfrm>
            <a:off x="1171503" y="2838358"/>
            <a:ext cx="9810865" cy="2173371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1D71566-E90B-4604-B4FE-D46A1F37A7EF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Forwarding</a:t>
            </a:r>
          </a:p>
        </p:txBody>
      </p:sp>
    </p:spTree>
    <p:extLst>
      <p:ext uri="{BB962C8B-B14F-4D97-AF65-F5344CB8AC3E}">
        <p14:creationId xmlns:p14="http://schemas.microsoft.com/office/powerpoint/2010/main" val="31152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Given the bot is being hosted on localhost:3979, use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expose it to public internet</a:t>
            </a: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ngrok.exe http 3979 -host-header="localhost:3979"</a:t>
            </a: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forwarding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url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</a:t>
            </a:r>
          </a:p>
          <a:p>
            <a:pPr marL="0" indent="0" defTabSz="950407">
              <a:buNone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public endpoint for the </a:t>
            </a:r>
          </a:p>
          <a:p>
            <a:pPr marL="0" indent="0" defTabSz="950407">
              <a:buNone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bot service</a:t>
            </a: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1D71566-E90B-4604-B4FE-D46A1F37A7EF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Forwarding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B25DA7-D5D5-4C6F-919C-26F51C95EB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19" t="16228" r="41422" b="36458"/>
          <a:stretch/>
        </p:blipFill>
        <p:spPr>
          <a:xfrm>
            <a:off x="4922837" y="2581728"/>
            <a:ext cx="7513492" cy="433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E95087-FB9C-4950-AC15-863EC401EA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44" r="49750" b="81366"/>
          <a:stretch/>
        </p:blipFill>
        <p:spPr>
          <a:xfrm>
            <a:off x="77443" y="4106862"/>
            <a:ext cx="12310008" cy="2065615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Emulator on Public Endpoints</a:t>
            </a: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forwarding public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urls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from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can be used in the emulator as shown below</a:t>
            </a: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957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E95087-FB9C-4950-AC15-863EC401EA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44" r="49750" b="81366"/>
          <a:stretch/>
        </p:blipFill>
        <p:spPr>
          <a:xfrm>
            <a:off x="77443" y="4106862"/>
            <a:ext cx="12310008" cy="2065615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Emulator on Public Endpoints</a:t>
            </a: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forwarding public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urls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from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can be used in the emulator as shown below</a:t>
            </a: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39899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0494-B323-43FA-9F87-1B55842D0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5662"/>
            <a:ext cx="7114249" cy="9175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000" dirty="0"/>
              <a:t>Direct 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4C80F-1BBA-40C4-B39C-2506D16142F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728B5-9D75-462C-A194-C721431C3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764" y="295275"/>
            <a:ext cx="5225184" cy="60755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537BC3-5083-4E84-92CA-B19BAC962B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4836092"/>
            <a:ext cx="5225184" cy="2158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949DF-4B2B-4ACD-BE69-5AAD10350B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1"/>
            <a:ext cx="5225184" cy="174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35070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79C965A-2A72-4C5C-8223-5D27A38F5B38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Talk Directly</a:t>
            </a:r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607A70E5-BD88-415B-8988-52A7C71A4E87}"/>
              </a:ext>
            </a:extLst>
          </p:cNvPr>
          <p:cNvSpPr txBox="1">
            <a:spLocks/>
          </p:cNvSpPr>
          <p:nvPr/>
        </p:nvSpPr>
        <p:spPr>
          <a:xfrm>
            <a:off x="808037" y="14881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A rich list of channels are supported. But what do you do when the channels provided aren’t quite enough?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i="1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Direct Line!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Direct Line is a REST API for the bot framework that allows it’s users to create their own integrations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Example: If you have a mobile app that you directly want to integrate a chat bot into. You cannot make your app a channel!</a:t>
            </a:r>
          </a:p>
        </p:txBody>
      </p:sp>
    </p:spTree>
    <p:extLst>
      <p:ext uri="{BB962C8B-B14F-4D97-AF65-F5344CB8AC3E}">
        <p14:creationId xmlns:p14="http://schemas.microsoft.com/office/powerpoint/2010/main" val="166593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79C965A-2A72-4C5C-8223-5D27A38F5B38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Authentication</a:t>
            </a:r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607A70E5-BD88-415B-8988-52A7C71A4E87}"/>
              </a:ext>
            </a:extLst>
          </p:cNvPr>
          <p:cNvSpPr txBox="1">
            <a:spLocks/>
          </p:cNvSpPr>
          <p:nvPr/>
        </p:nvSpPr>
        <p:spPr>
          <a:xfrm>
            <a:off x="808037" y="14881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Call the Bot directly from a custom application to test authentication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Allows you to authenticate a user in your application and securely communicate with the Bot as that user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Direct Line API requests can be authenticated either by using a secret that you obtain from the Direct Line channel configuration page in the Bot Framework Portal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895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642D24-C2A4-432F-BE88-001BEFD48DC2}"/>
              </a:ext>
            </a:extLst>
          </p:cNvPr>
          <p:cNvPicPr/>
          <p:nvPr/>
        </p:nvPicPr>
        <p:blipFill rotWithShape="1">
          <a:blip r:embed="rId4"/>
          <a:srcRect t="9825" b="6396"/>
          <a:stretch/>
        </p:blipFill>
        <p:spPr>
          <a:xfrm>
            <a:off x="1703185" y="1448336"/>
            <a:ext cx="10858514" cy="5546189"/>
          </a:xfrm>
          <a:prstGeom prst="rect">
            <a:avLst/>
          </a:prstGeom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1398CA36-624F-4606-853C-5E24FAEB9C02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Direct Line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42507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79C965A-2A72-4C5C-8223-5D27A38F5B38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Direct Line Configuration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CBBFDF-AEFC-451A-B35C-8576B682D0D4}"/>
              </a:ext>
            </a:extLst>
          </p:cNvPr>
          <p:cNvPicPr/>
          <p:nvPr/>
        </p:nvPicPr>
        <p:blipFill rotWithShape="1">
          <a:blip r:embed="rId4"/>
          <a:srcRect t="9116" b="7123"/>
          <a:stretch/>
        </p:blipFill>
        <p:spPr bwMode="auto">
          <a:xfrm>
            <a:off x="2011074" y="1744662"/>
            <a:ext cx="10411402" cy="52498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2647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79C965A-2A72-4C5C-8223-5D27A38F5B38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Start a Conversation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37E56D-9DF6-4F7E-8B08-BE25D56E1E7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799" y="1373195"/>
            <a:ext cx="10581676" cy="562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0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Bots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84237" y="1742937"/>
            <a:ext cx="621665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What Should We Test?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How do you test a bot?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Mocking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algn="just"/>
            <a:r>
              <a:rPr lang="en-US" sz="2400" dirty="0"/>
              <a:t>	Unit/Functional/Load Testing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- Channel Testing</a:t>
            </a:r>
          </a:p>
        </p:txBody>
      </p:sp>
    </p:spTree>
    <p:extLst>
      <p:ext uri="{BB962C8B-B14F-4D97-AF65-F5344CB8AC3E}">
        <p14:creationId xmlns:p14="http://schemas.microsoft.com/office/powerpoint/2010/main" val="3222590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endParaRPr lang="en-US" sz="5400" b="1" dirty="0">
              <a:latin typeface="+mn-lt"/>
            </a:endParaRP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79C965A-2A72-4C5C-8223-5D27A38F5B38}"/>
              </a:ext>
            </a:extLst>
          </p:cNvPr>
          <p:cNvSpPr txBox="1">
            <a:spLocks/>
          </p:cNvSpPr>
          <p:nvPr/>
        </p:nvSpPr>
        <p:spPr>
          <a:xfrm>
            <a:off x="825435" y="4850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Direct Line Concepts</a:t>
            </a:r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795BEBC5-7D9F-404B-8D12-012FD573EEC9}"/>
              </a:ext>
            </a:extLst>
          </p:cNvPr>
          <p:cNvSpPr txBox="1">
            <a:spLocks/>
          </p:cNvSpPr>
          <p:nvPr/>
        </p:nvSpPr>
        <p:spPr>
          <a:xfrm>
            <a:off x="808037" y="14881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Starting a conversation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Sending messages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Receiving messages</a:t>
            </a:r>
          </a:p>
          <a:p>
            <a:pPr defTabSz="950407">
              <a:buFontTx/>
              <a:buChar char="-"/>
            </a:pPr>
            <a:endParaRPr lang="en-US" sz="240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End conversation</a:t>
            </a:r>
          </a:p>
        </p:txBody>
      </p:sp>
    </p:spTree>
    <p:extLst>
      <p:ext uri="{BB962C8B-B14F-4D97-AF65-F5344CB8AC3E}">
        <p14:creationId xmlns:p14="http://schemas.microsoft.com/office/powerpoint/2010/main" val="363931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0494-B323-43FA-9F87-1B55842D0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5662"/>
            <a:ext cx="7114249" cy="9175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000" dirty="0"/>
              <a:t>Unit Tests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4C80F-1BBA-40C4-B39C-2506D16142F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728B5-9D75-462C-A194-C721431C3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764" y="295275"/>
            <a:ext cx="5225184" cy="60755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537BC3-5083-4E84-92CA-B19BAC962B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4836092"/>
            <a:ext cx="5225184" cy="2158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949DF-4B2B-4ACD-BE69-5AAD10350B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1"/>
            <a:ext cx="5225184" cy="174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33069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Unit Tests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960437" y="1715130"/>
            <a:ext cx="9829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Mock out the Bot Framework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Perform Unit Testing by reusing the Bot Builder code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DialogTestBase.cs</a:t>
            </a:r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FiberTestBase.cs</a:t>
            </a:r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MockConnectorFactory.cs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Runs locally</a:t>
            </a:r>
          </a:p>
        </p:txBody>
      </p:sp>
    </p:spTree>
    <p:extLst>
      <p:ext uri="{BB962C8B-B14F-4D97-AF65-F5344CB8AC3E}">
        <p14:creationId xmlns:p14="http://schemas.microsoft.com/office/powerpoint/2010/main" val="71029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What is Mocking?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08037" y="1500713"/>
            <a:ext cx="1089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i="1" dirty="0"/>
              <a:t>Simulate the behaviour of real objects</a:t>
            </a:r>
          </a:p>
          <a:p>
            <a:pPr algn="just"/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Used in unit testing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Used when the unit being tested has external dependencies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To isolate the behaviour of object you want to test, the other objects will be replaced by mocks that simulate the behaviour of the real objects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Useful if the real objects are impractical to incorporate into the unit test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Moq for Bots - mocking framework for .NET</a:t>
            </a:r>
          </a:p>
        </p:txBody>
      </p:sp>
    </p:spTree>
    <p:extLst>
      <p:ext uri="{BB962C8B-B14F-4D97-AF65-F5344CB8AC3E}">
        <p14:creationId xmlns:p14="http://schemas.microsoft.com/office/powerpoint/2010/main" val="131283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60494-B323-43FA-9F87-1B55842D0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25662"/>
            <a:ext cx="7114249" cy="9175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000" dirty="0"/>
              <a:t>Testing Channels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4C80F-1BBA-40C4-B39C-2506D16142F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728B5-9D75-462C-A194-C721431C3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764" y="295275"/>
            <a:ext cx="5225184" cy="60755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537BC3-5083-4E84-92CA-B19BAC962B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4836092"/>
            <a:ext cx="5225184" cy="2158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949DF-4B2B-4ACD-BE69-5AAD10350B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73"/>
          <a:stretch/>
        </p:blipFill>
        <p:spPr>
          <a:xfrm>
            <a:off x="7211291" y="1"/>
            <a:ext cx="5225184" cy="174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88252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Channels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08037" y="1500713"/>
            <a:ext cx="10896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Host the Bot service on a public URL endpoint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When designing / building / testing your code, you don’t always want to have </a:t>
            </a:r>
            <a:r>
              <a:rPr lang="en-US" sz="2400"/>
              <a:t>to redeploy</a:t>
            </a:r>
          </a:p>
          <a:p>
            <a:pPr marL="342900" indent="-342900" algn="just">
              <a:buFontTx/>
              <a:buChar char="-"/>
            </a:pPr>
            <a:endParaRPr lang="en-US" sz="2400"/>
          </a:p>
          <a:p>
            <a:pPr marL="342900" indent="-342900" algn="just">
              <a:buFontTx/>
              <a:buChar char="-"/>
            </a:pPr>
            <a:r>
              <a:rPr lang="en-US" sz="2400" dirty="0"/>
              <a:t>Redeploying means paying hosting costs</a:t>
            </a:r>
          </a:p>
        </p:txBody>
      </p:sp>
    </p:spTree>
    <p:extLst>
      <p:ext uri="{BB962C8B-B14F-4D97-AF65-F5344CB8AC3E}">
        <p14:creationId xmlns:p14="http://schemas.microsoft.com/office/powerpoint/2010/main" val="3986086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 txBox="1">
            <a:spLocks/>
          </p:cNvSpPr>
          <p:nvPr/>
        </p:nvSpPr>
        <p:spPr>
          <a:xfrm>
            <a:off x="385565" y="156083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chemeClr val="tx2"/>
              </a:solidFill>
              <a:latin typeface="Segoe UI Light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3672" dirty="0">
              <a:solidFill>
                <a:srgbClr val="002050"/>
              </a:solidFill>
              <a:latin typeface="Segoe UI Light"/>
            </a:endParaRPr>
          </a:p>
          <a:p>
            <a:pPr marL="0" indent="0" algn="just" defTabSz="950407">
              <a:buNone/>
            </a:pPr>
            <a:endParaRPr lang="en-US" sz="3672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4000" t="33855" r="25261" b="47942"/>
          <a:stretch/>
        </p:blipFill>
        <p:spPr>
          <a:xfrm>
            <a:off x="1779617" y="2368001"/>
            <a:ext cx="8881196" cy="1792221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18EA2DFD-B192-4C2F-872F-767F890C74AD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 err="1">
                <a:latin typeface="+mn-lt"/>
              </a:rPr>
              <a:t>Ngrok</a:t>
            </a:r>
            <a:endParaRPr lang="en-US" sz="5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57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 txBox="1">
            <a:spLocks/>
          </p:cNvSpPr>
          <p:nvPr/>
        </p:nvSpPr>
        <p:spPr>
          <a:xfrm>
            <a:off x="385565" y="156083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r>
              <a:rPr lang="en-US" sz="4399" b="1" spc="-104" dirty="0">
                <a:solidFill>
                  <a:srgbClr val="002050"/>
                </a:solidFill>
                <a:latin typeface="Segoe UI Light"/>
              </a:rPr>
              <a:t>What is </a:t>
            </a:r>
            <a:r>
              <a:rPr lang="en-US" sz="4399" b="1" spc="-104" dirty="0" err="1">
                <a:solidFill>
                  <a:srgbClr val="002050"/>
                </a:solidFill>
                <a:latin typeface="Segoe UI Light"/>
              </a:rPr>
              <a:t>Ngrok</a:t>
            </a:r>
            <a:r>
              <a:rPr lang="en-US" sz="4399" b="1" spc="-104" dirty="0">
                <a:solidFill>
                  <a:srgbClr val="002050"/>
                </a:solidFill>
                <a:latin typeface="Segoe UI Light"/>
              </a:rPr>
              <a:t>?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0407">
              <a:buNone/>
            </a:pPr>
            <a:r>
              <a:rPr lang="en-US" sz="4080" dirty="0">
                <a:solidFill>
                  <a:srgbClr val="002050"/>
                </a:solidFill>
                <a:latin typeface="Segoe UI Light"/>
              </a:rPr>
              <a:t>       </a:t>
            </a:r>
            <a:r>
              <a:rPr lang="en-US" sz="2856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Adam</a:t>
            </a:r>
            <a:r>
              <a:rPr lang="en-US" sz="2448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                                                </a:t>
            </a:r>
            <a:r>
              <a:rPr lang="en-US" sz="2448" dirty="0" err="1">
                <a:solidFill>
                  <a:schemeClr val="tx1">
                    <a:lumMod val="50000"/>
                  </a:schemeClr>
                </a:solidFill>
                <a:latin typeface="Segoe UI Light"/>
              </a:rPr>
              <a:t>ngrok</a:t>
            </a:r>
            <a:endParaRPr lang="en-US" sz="4080" dirty="0">
              <a:solidFill>
                <a:schemeClr val="tx1">
                  <a:lumMod val="50000"/>
                </a:scheme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r>
              <a:rPr lang="en-US" sz="3672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John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 bwMode="auto">
          <a:xfrm>
            <a:off x="1355184" y="1956681"/>
            <a:ext cx="1946303" cy="1938193"/>
          </a:xfrm>
          <a:prstGeom prst="rect">
            <a:avLst/>
          </a:prstGeom>
          <a:ln w="1905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6266044" y="1956681"/>
            <a:ext cx="1776001" cy="1938193"/>
          </a:xfrm>
          <a:prstGeom prst="rect">
            <a:avLst/>
          </a:prstGeom>
          <a:ln w="1905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5602" y="4586773"/>
            <a:ext cx="1964855" cy="19586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3301487" y="2716642"/>
            <a:ext cx="2964558" cy="6974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672" dirty="0">
                <a:solidFill>
                  <a:schemeClr val="tx1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Tunnel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5780457" y="3894875"/>
            <a:ext cx="1482518" cy="1116854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6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2.xml><?xml version="1.0" encoding="utf-8"?>
<a:theme xmlns:a="http://schemas.openxmlformats.org/drawingml/2006/main" name="WHITE TEMPLATE">
  <a:themeElements>
    <a:clrScheme name="Custom 10">
      <a:dk1>
        <a:srgbClr val="505050"/>
      </a:dk1>
      <a:lt1>
        <a:srgbClr val="FFFFFF"/>
      </a:lt1>
      <a:dk2>
        <a:srgbClr val="002050"/>
      </a:dk2>
      <a:lt2>
        <a:srgbClr val="9BD2FF"/>
      </a:lt2>
      <a:accent1>
        <a:srgbClr val="002050"/>
      </a:accent1>
      <a:accent2>
        <a:srgbClr val="0078D7"/>
      </a:accent2>
      <a:accent3>
        <a:srgbClr val="D83B01"/>
      </a:accent3>
      <a:accent4>
        <a:srgbClr val="107C10"/>
      </a:accent4>
      <a:accent5>
        <a:srgbClr val="B4009E"/>
      </a:accent5>
      <a:accent6>
        <a:srgbClr val="5C2D9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A4D9B076-5107-4411-861E-DAA166B5186B}"/>
    </a:ext>
  </a:extLst>
</a:theme>
</file>

<file path=ppt/theme/theme3.xml><?xml version="1.0" encoding="utf-8"?>
<a:theme xmlns:a="http://schemas.openxmlformats.org/drawingml/2006/main" name="1_Bot Framework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ot">
      <a:majorFont>
        <a:latin typeface="Arial Black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astSharedByUser xmlns="9bc6b55d-a734-43bd-8eab-fb065c703cf5">mateusv@microsoft.com</LastSharedByUser>
    <SharedWithUsers xmlns="9bc6b55d-a734-43bd-8eab-fb065c703cf5">
      <UserInfo>
        <DisplayName>Mat Velloso</DisplayName>
        <AccountId>294</AccountId>
        <AccountType/>
      </UserInfo>
      <UserInfo>
        <DisplayName>Ascend Conversations Platform</DisplayName>
        <AccountId>297</AccountId>
        <AccountType/>
      </UserInfo>
      <UserInfo>
        <DisplayName>DX Bots</DisplayName>
        <AccountId>298</AccountId>
        <AccountType/>
      </UserInfo>
    </SharedWithUsers>
    <LastSharedByTime xmlns="9bc6b55d-a734-43bd-8eab-fb065c703cf5">2016-09-07T08:30:53+00:00</LastSharedByTim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79205F35F1AF40BCD07C4F58D4AC80" ma:contentTypeVersion="6" ma:contentTypeDescription="Create a new document." ma:contentTypeScope="" ma:versionID="a386001cfb475e71d9c289d83f4224ff">
  <xsd:schema xmlns:xsd="http://www.w3.org/2001/XMLSchema" xmlns:xs="http://www.w3.org/2001/XMLSchema" xmlns:p="http://schemas.microsoft.com/office/2006/metadata/properties" xmlns:ns1="http://schemas.microsoft.com/sharepoint/v3" xmlns:ns2="9bc6b55d-a734-43bd-8eab-fb065c703cf5" targetNamespace="http://schemas.microsoft.com/office/2006/metadata/properties" ma:root="true" ma:fieldsID="56d52bee22a2d005e8866caae1afc15c" ns1:_="" ns2:_="">
    <xsd:import namespace="http://schemas.microsoft.com/sharepoint/v3"/>
    <xsd:import namespace="9bc6b55d-a734-43bd-8eab-fb065c703c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c6b55d-a734-43bd-8eab-fb065c703cf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http://schemas.openxmlformats.org/package/2006/metadata/core-properties"/>
    <ds:schemaRef ds:uri="9bc6b55d-a734-43bd-8eab-fb065c703cf5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schemas.microsoft.com/office/infopath/2007/PartnerControls"/>
    <ds:schemaRef ds:uri="http://schemas.microsoft.com/sharepoint/v3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DCCD6A8-32A5-4F9A-BAFC-C43246BD82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bc6b55d-a734-43bd-8eab-fb065c703c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June-2016_Machine_Learning_Analytics_Data_Science_Conference_Template</Template>
  <TotalTime>52896</TotalTime>
  <Words>1094</Words>
  <Application>Microsoft Office PowerPoint</Application>
  <PresentationFormat>Custom</PresentationFormat>
  <Paragraphs>235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ＭＳ Ｐゴシック</vt:lpstr>
      <vt:lpstr>Arial</vt:lpstr>
      <vt:lpstr>Arial Black</vt:lpstr>
      <vt:lpstr>Calibri</vt:lpstr>
      <vt:lpstr>Calibri Light</vt:lpstr>
      <vt:lpstr>Consolas</vt:lpstr>
      <vt:lpstr>Segoe UI</vt:lpstr>
      <vt:lpstr>Segoe UI Light</vt:lpstr>
      <vt:lpstr>Wingdings</vt:lpstr>
      <vt:lpstr>5-30721_Build_2016_Template_Light</vt:lpstr>
      <vt:lpstr>WHITE TEMPLATE</vt:lpstr>
      <vt:lpstr>1_Bot Framework</vt:lpstr>
      <vt:lpstr>Testing Bots</vt:lpstr>
      <vt:lpstr>PowerPoint Presentation</vt:lpstr>
      <vt:lpstr>Unit Tests</vt:lpstr>
      <vt:lpstr>PowerPoint Presentation</vt:lpstr>
      <vt:lpstr>PowerPoint Presentation</vt:lpstr>
      <vt:lpstr>Testing Channels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Direct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Machine Learning, Analytics &amp; Data Science Conference</dc:subject>
  <dc:creator>Alex Blanton</dc:creator>
  <cp:keywords>Machine Learning Analytics ＆ Data Science Conference</cp:keywords>
  <dc:description>Template: Mitchell Derrey, Silver Fox Productions
Formatting: 
Audience Type:</dc:description>
  <cp:lastModifiedBy>Mithun Prasad</cp:lastModifiedBy>
  <cp:revision>946</cp:revision>
  <cp:lastPrinted>2016-11-07T00:23:41Z</cp:lastPrinted>
  <dcterms:created xsi:type="dcterms:W3CDTF">2016-04-12T19:22:57Z</dcterms:created>
  <dcterms:modified xsi:type="dcterms:W3CDTF">2017-06-29T11:19:57Z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0x0101009D79205F35F1AF40BCD07C4F58D4AC80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6;#Microsoft Conference Center|9ee5e79d-18a6-44c6-bfde-7021198eb4fc</vt:lpwstr>
  </property>
  <property fmtid="{D5CDD505-2E9C-101B-9397-08002B2CF9AE}" pid="7" name="Track">
    <vt:lpwstr/>
  </property>
  <property fmtid="{D5CDD505-2E9C-101B-9397-08002B2CF9AE}" pid="8" name="Event Location">
    <vt:lpwstr>23;#Redmond|c18f3657-b811-49ee-9b08-ce77b3e7702b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430;#Machine Learning Analytics ＆ Data Science Conference|6a8167b2-07eb-471d-b603-254287b7ce90</vt:lpwstr>
  </property>
  <property fmtid="{D5CDD505-2E9C-101B-9397-08002B2CF9AE}" pid="12" name="Audience1">
    <vt:lpwstr/>
  </property>
  <property fmtid="{D5CDD505-2E9C-101B-9397-08002B2CF9AE}" pid="13" name="Event Name">
    <vt:lpwstr>224;#Machine Learning, Analytics and Data Science Conference|2f5995e3-1e3d-4c27-96d6-c6c80990926c</vt:lpwstr>
  </property>
  <property fmtid="{D5CDD505-2E9C-101B-9397-08002B2CF9AE}" pid="14" name="MSIP_Label_f42aa342-8706-4288-bd11-ebb85995028c_Enabled">
    <vt:lpwstr>True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Ref">
    <vt:lpwstr>https://api.informationprotection.azure.com/api/72f988bf-86f1-41af-91ab-2d7cd011db47</vt:lpwstr>
  </property>
  <property fmtid="{D5CDD505-2E9C-101B-9397-08002B2CF9AE}" pid="17" name="MSIP_Label_f42aa342-8706-4288-bd11-ebb85995028c_SetBy">
    <vt:lpwstr>miprasad@microsoft.com</vt:lpwstr>
  </property>
  <property fmtid="{D5CDD505-2E9C-101B-9397-08002B2CF9AE}" pid="18" name="MSIP_Label_f42aa342-8706-4288-bd11-ebb85995028c_SetDate">
    <vt:lpwstr>2017-06-22T01:01:46.6605675+12:00</vt:lpwstr>
  </property>
  <property fmtid="{D5CDD505-2E9C-101B-9397-08002B2CF9AE}" pid="19" name="MSIP_Label_f42aa342-8706-4288-bd11-ebb85995028c_Name">
    <vt:lpwstr>General</vt:lpwstr>
  </property>
  <property fmtid="{D5CDD505-2E9C-101B-9397-08002B2CF9AE}" pid="20" name="MSIP_Label_f42aa342-8706-4288-bd11-ebb85995028c_Application">
    <vt:lpwstr>Microsoft Azure Information Protection</vt:lpwstr>
  </property>
  <property fmtid="{D5CDD505-2E9C-101B-9397-08002B2CF9AE}" pid="21" name="MSIP_Label_f42aa342-8706-4288-bd11-ebb85995028c_Extended_MSFT_Method">
    <vt:lpwstr>Automatic</vt:lpwstr>
  </property>
  <property fmtid="{D5CDD505-2E9C-101B-9397-08002B2CF9AE}" pid="22" name="Sensitivity">
    <vt:lpwstr>General</vt:lpwstr>
  </property>
</Properties>
</file>